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73" r:id="rId3"/>
    <p:sldId id="257" r:id="rId4"/>
    <p:sldId id="258" r:id="rId5"/>
    <p:sldId id="260" r:id="rId6"/>
    <p:sldId id="274" r:id="rId7"/>
    <p:sldId id="261" r:id="rId8"/>
    <p:sldId id="259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7"/>
  </p:normalViewPr>
  <p:slideViewPr>
    <p:cSldViewPr snapToGrid="0" snapToObjects="1">
      <p:cViewPr varScale="1">
        <p:scale>
          <a:sx n="110" d="100"/>
          <a:sy n="110" d="100"/>
        </p:scale>
        <p:origin x="16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jpe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13EE88-00F1-9C4A-B435-896889E59671}" type="datetimeFigureOut">
              <a:rPr lang="en-US" smtClean="0"/>
              <a:t>9/21/16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D580E0-C634-D843-82DD-B4F155A25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707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Relationship Id="rId3" Type="http://schemas.openxmlformats.org/officeDocument/2006/relationships/hyperlink" Target="http://www.ling.upenn.edu/~joseff/rstudy/week1.html#why" TargetMode="Externa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Interaction with R:</a:t>
            </a:r>
          </a:p>
          <a:p>
            <a:endParaRPr lang="en-US" dirty="0"/>
          </a:p>
          <a:p>
            <a:r>
              <a:rPr lang="en-US" dirty="0"/>
              <a:t>*Up bring up last command, keep</a:t>
            </a:r>
            <a:r>
              <a:rPr lang="en-US" baseline="0" dirty="0"/>
              <a:t> going up or down to get to the right line</a:t>
            </a:r>
          </a:p>
          <a:p>
            <a:r>
              <a:rPr lang="en-US" baseline="0" dirty="0"/>
              <a:t>*Run all of script, run part of script</a:t>
            </a:r>
          </a:p>
          <a:p>
            <a:r>
              <a:rPr lang="en-US" baseline="0" dirty="0"/>
              <a:t>*</a:t>
            </a:r>
            <a:r>
              <a:rPr lang="en-US" baseline="0" dirty="0" err="1"/>
              <a:t>Getwd</a:t>
            </a:r>
            <a:r>
              <a:rPr lang="en-US" baseline="0" dirty="0"/>
              <a:t>, </a:t>
            </a:r>
            <a:r>
              <a:rPr lang="en-US" baseline="0" dirty="0" err="1"/>
              <a:t>setwd</a:t>
            </a:r>
            <a:endParaRPr lang="en-US" baseline="0" dirty="0"/>
          </a:p>
          <a:p>
            <a:r>
              <a:rPr lang="en-US" baseline="0" dirty="0"/>
              <a:t>*Tab-completion: completes command but also useful to get a list of commands</a:t>
            </a:r>
          </a:p>
          <a:p>
            <a:endParaRPr lang="en-US" baseline="0" dirty="0"/>
          </a:p>
          <a:p>
            <a:r>
              <a:rPr lang="en-US" baseline="0" dirty="0"/>
              <a:t>Packages to install:</a:t>
            </a:r>
          </a:p>
          <a:p>
            <a:r>
              <a:rPr lang="en-US" baseline="0" dirty="0"/>
              <a:t>*</a:t>
            </a:r>
            <a:r>
              <a:rPr lang="en-US" baseline="0" dirty="0" err="1"/>
              <a:t>plyr</a:t>
            </a:r>
            <a:r>
              <a:rPr lang="en-US" baseline="0" dirty="0"/>
              <a:t>, reshape, ggplot2, lme4, </a:t>
            </a:r>
            <a:r>
              <a:rPr lang="en-US" baseline="0" dirty="0" err="1"/>
              <a:t>ez</a:t>
            </a:r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Extra stuff?:</a:t>
            </a:r>
          </a:p>
          <a:p>
            <a:r>
              <a:rPr lang="en-US" dirty="0">
                <a:hlinkClick r:id="rId3"/>
              </a:rPr>
              <a:t>http://www.ling.upenn.edu/~joseff/rstudy/week1.html#why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C1EAA9-796C-4435-A34B-FE1DCBFEC10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92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talk about good project management </a:t>
            </a:r>
          </a:p>
          <a:p>
            <a:r>
              <a:rPr lang="en-US" dirty="0"/>
              <a:t>	Folders for each project</a:t>
            </a:r>
          </a:p>
          <a:p>
            <a:r>
              <a:rPr lang="en-US" dirty="0"/>
              <a:t>	Multiple versions of scripts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C1EAA9-796C-4435-A34B-FE1DCBFEC10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13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9/21/16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028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9/21/16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858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9/21/16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338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9/21/16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80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9/21/16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9/21/16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463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9/21/16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353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9/21/16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494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9/21/16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285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9/21/16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69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9/21/16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381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63E91-FA2F-9746-9085-56666ED31013}" type="datetimeFigureOut">
              <a:rPr lang="en-US" smtClean="0"/>
              <a:t>9/21/16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099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had.co.nz/reshape/" TargetMode="External"/><Relationship Id="rId4" Type="http://schemas.openxmlformats.org/officeDocument/2006/relationships/hyperlink" Target="http://ggplot2.org/" TargetMode="External"/><Relationship Id="rId5" Type="http://schemas.openxmlformats.org/officeDocument/2006/relationships/image" Target="../media/image3.png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hyperlink" Target="http://plyr.had.co.nz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o.gl/iXVuWR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 programming for beginners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Interacting with R</a:t>
            </a:r>
          </a:p>
          <a:p>
            <a:endParaRPr lang="en-US" dirty="0"/>
          </a:p>
          <a:p>
            <a:r>
              <a:rPr lang="en-US" smtClean="0"/>
              <a:t>Jason Gullifer</a:t>
            </a:r>
          </a:p>
        </p:txBody>
      </p:sp>
    </p:spTree>
    <p:extLst>
      <p:ext uri="{BB962C8B-B14F-4D97-AF65-F5344CB8AC3E}">
        <p14:creationId xmlns:p14="http://schemas.microsoft.com/office/powerpoint/2010/main" val="1146584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data into and out of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CSV</a:t>
            </a:r>
          </a:p>
          <a:p>
            <a:pPr lvl="1"/>
            <a:r>
              <a:rPr lang="en-US" dirty="0"/>
              <a:t>Comma separated values</a:t>
            </a:r>
          </a:p>
          <a:p>
            <a:pPr lvl="1"/>
            <a:r>
              <a:rPr lang="en-US" dirty="0"/>
              <a:t>Lose formatting from excel (highlights; worksheets; etc.)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disney</a:t>
            </a:r>
            <a:r>
              <a:rPr lang="en-US" dirty="0"/>
              <a:t> vices dataset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data &lt;- 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read.csv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(“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disney_vices.csv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”)</a:t>
            </a:r>
          </a:p>
          <a:p>
            <a:pPr marL="0" indent="0">
              <a:buNone/>
            </a:pP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[do a bunch of stuff to your data]</a:t>
            </a:r>
          </a:p>
          <a:p>
            <a:pPr marL="0" indent="0">
              <a:buNone/>
            </a:pP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write.csv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(data, “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disney_vices_updated.csv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5670748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word on data types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364245" y="1847658"/>
          <a:ext cx="6785703" cy="4348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190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57128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952521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Numbers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Numeric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12.3, 5, 999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2,</a:t>
                      </a:r>
                      <a:r>
                        <a:rPr lang="en-US" b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 3, 4, 99</a:t>
                      </a:r>
                      <a:endParaRPr lang="en-US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Complex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2 + 3i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Strings of characters/numbers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Character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“a”, “cat”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Factor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Male,</a:t>
                      </a:r>
                      <a:r>
                        <a:rPr lang="en-US" b="1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 Female</a:t>
                      </a:r>
                      <a:endParaRPr lang="en-US" b="1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Logical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Logical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TRUE,</a:t>
                      </a:r>
                      <a:r>
                        <a:rPr lang="en-US" b="1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 FALSE, T, F</a:t>
                      </a:r>
                      <a:endParaRPr lang="en-US" b="1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70840">
                <a:tc rowSpan="5"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Complex objects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Lists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list(c(2,5,3),21.3,mean)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Vectors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One-dimensional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Matrices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Two-dimensional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Arrays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Multi-dimensional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Data frames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Multi-dimensional different types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149947" y="2842352"/>
            <a:ext cx="1828800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Gender: Male, Female</a:t>
            </a:r>
          </a:p>
          <a:p>
            <a:endParaRPr lang="en-US" dirty="0"/>
          </a:p>
          <a:p>
            <a:r>
              <a:rPr lang="en-US" dirty="0"/>
              <a:t>Condition: A, B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6279614" y="3486584"/>
            <a:ext cx="87033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805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Checking the import went okay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a typeface="Courier New" charset="0"/>
                <a:cs typeface="Courier New" charset="0"/>
              </a:rPr>
              <a:t>Check the first few rows of your data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head(data)</a:t>
            </a:r>
          </a:p>
          <a:p>
            <a:pPr marL="0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>
                <a:latin typeface="Calibri" charset="0"/>
                <a:ea typeface="Calibri" charset="0"/>
                <a:cs typeface="Calibri" charset="0"/>
              </a:rPr>
              <a:t>Check the data types</a:t>
            </a:r>
          </a:p>
          <a:p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(data)</a:t>
            </a:r>
          </a:p>
          <a:p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dirty="0">
                <a:latin typeface="Calibri" charset="0"/>
                <a:ea typeface="Calibri" charset="0"/>
                <a:cs typeface="Calibri" charset="0"/>
              </a:rPr>
              <a:t>Do we see any problems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?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31592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Typically your csv data will be in format:</a:t>
            </a:r>
          </a:p>
          <a:p>
            <a:pPr lvl="1"/>
            <a:r>
              <a:rPr lang="en-US" dirty="0"/>
              <a:t>Columns: measures / variables / etc.</a:t>
            </a:r>
          </a:p>
          <a:p>
            <a:pPr lvl="1"/>
            <a:r>
              <a:rPr lang="en-US" dirty="0"/>
              <a:t>Rows: observations</a:t>
            </a:r>
          </a:p>
          <a:p>
            <a:pPr lvl="1"/>
            <a:endParaRPr lang="en-US" dirty="0"/>
          </a:p>
          <a:p>
            <a:r>
              <a:rPr lang="en-US" dirty="0"/>
              <a:t>Referencing by column name </a:t>
            </a:r>
          </a:p>
          <a:p>
            <a:pPr lvl="1"/>
            <a:r>
              <a:rPr lang="en-US" dirty="0"/>
              <a:t>Note: spaces become underscores, initial numbers become periods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data$Movie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data$Length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342900" lvl="1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/>
              <a:t>Referencing by index (RC cola)</a:t>
            </a:r>
          </a:p>
          <a:p>
            <a:pPr marL="342900" lvl="1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data[,1]</a:t>
            </a:r>
          </a:p>
        </p:txBody>
      </p:sp>
      <p:pic>
        <p:nvPicPr>
          <p:cNvPr id="4" name="Picture 2" descr="http://4.bp.blogspot.com/-bkq_c6NaNxQ/Tc9Ki3USGmI/AAAAAAAAAnE/hLsgvDWxgn0/s1600/rc_cola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32998" y="4890800"/>
            <a:ext cx="1421099" cy="1421099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4572000" y="6337909"/>
            <a:ext cx="4861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Rosenbaum (2007); Rosenbaum et al. (2014)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497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Performing some operations using subsets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Get the mean movie length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mean(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data$Length_Minutes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Take a look at the different movie lengths less than or equal to the mean</a:t>
            </a:r>
          </a:p>
          <a:p>
            <a:pPr marL="0" indent="0">
              <a:buNone/>
            </a:pP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data$Length_Minutes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[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data$Length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&lt;= 79.2]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Or greater than the mean</a:t>
            </a:r>
          </a:p>
          <a:p>
            <a:pPr marL="0" indent="0">
              <a:buNone/>
            </a:pP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data$Length_Minutes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[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data$Length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&gt; 79.2]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Which movies fall under those categories</a:t>
            </a:r>
          </a:p>
          <a:p>
            <a:pPr marL="0" indent="0">
              <a:buNone/>
            </a:pP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data$Movie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[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data$Length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&lt;= 79.2]</a:t>
            </a:r>
          </a:p>
          <a:p>
            <a:pPr marL="0" indent="0">
              <a:buNone/>
            </a:pP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data$Movie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[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data$Length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&gt; 79.2]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2143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package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 comes linked to a repository of packages</a:t>
            </a:r>
          </a:p>
          <a:p>
            <a:pPr lvl="1"/>
            <a:r>
              <a:rPr lang="en-US" dirty="0"/>
              <a:t>Install a package [choose a download mirror]</a:t>
            </a:r>
          </a:p>
          <a:p>
            <a:pPr lvl="1"/>
            <a:r>
              <a:rPr lang="en-US" dirty="0"/>
              <a:t>Load the package (each time you open R)</a:t>
            </a:r>
          </a:p>
          <a:p>
            <a:endParaRPr lang="en-US" dirty="0"/>
          </a:p>
          <a:p>
            <a:r>
              <a:rPr lang="en-US" dirty="0"/>
              <a:t>E.g., installing packages “</a:t>
            </a:r>
            <a:r>
              <a:rPr lang="en-US" dirty="0" err="1"/>
              <a:t>plyr</a:t>
            </a:r>
            <a:r>
              <a:rPr lang="en-US" dirty="0"/>
              <a:t>” and “reshape”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(“</a:t>
            </a: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dplyr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”)</a:t>
            </a:r>
            <a:endParaRPr lang="en-US" sz="1800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(“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reshape2”)</a:t>
            </a:r>
            <a:endParaRPr lang="en-US" sz="1800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update.packages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library(</a:t>
            </a: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dplyr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1800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library(reshape2)</a:t>
            </a:r>
            <a:endParaRPr lang="en-US" sz="18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43789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Useful Packages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171700"/>
            <a:ext cx="4629150" cy="3527298"/>
          </a:xfrm>
        </p:spPr>
        <p:txBody>
          <a:bodyPr>
            <a:normAutofit fontScale="55000" lnSpcReduction="20000"/>
          </a:bodyPr>
          <a:lstStyle/>
          <a:p>
            <a:r>
              <a:rPr lang="en-US" sz="4050" dirty="0" err="1"/>
              <a:t>plyr</a:t>
            </a:r>
            <a:endParaRPr lang="en-US" sz="4050" dirty="0"/>
          </a:p>
          <a:p>
            <a:pPr lvl="1"/>
            <a:r>
              <a:rPr lang="en-US" sz="3600" dirty="0"/>
              <a:t>Information: </a:t>
            </a:r>
            <a:r>
              <a:rPr lang="en-US" sz="3600" dirty="0">
                <a:hlinkClick r:id="rId2"/>
              </a:rPr>
              <a:t>http://plyr.had.co.nz/</a:t>
            </a:r>
            <a:endParaRPr lang="en-US" sz="3600" dirty="0"/>
          </a:p>
          <a:p>
            <a:pPr lvl="1"/>
            <a:r>
              <a:rPr lang="en-US" sz="3600" dirty="0"/>
              <a:t>Installing</a:t>
            </a:r>
          </a:p>
          <a:p>
            <a:pPr lvl="2"/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(“</a:t>
            </a:r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plyr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”)</a:t>
            </a:r>
          </a:p>
          <a:p>
            <a:r>
              <a:rPr lang="en-US" sz="3900" dirty="0"/>
              <a:t>reshape</a:t>
            </a:r>
          </a:p>
          <a:p>
            <a:pPr lvl="1"/>
            <a:r>
              <a:rPr lang="en-US" sz="3600" dirty="0">
                <a:hlinkClick r:id="rId3"/>
              </a:rPr>
              <a:t>http://had.co.nz/reshape/</a:t>
            </a:r>
            <a:endParaRPr lang="en-US" sz="3600" dirty="0"/>
          </a:p>
          <a:p>
            <a:pPr lvl="1"/>
            <a:r>
              <a:rPr lang="en-US" sz="3600" dirty="0"/>
              <a:t>Installing</a:t>
            </a:r>
          </a:p>
          <a:p>
            <a:pPr lvl="2"/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(“reshape”)</a:t>
            </a:r>
          </a:p>
          <a:p>
            <a:r>
              <a:rPr lang="en-US" sz="3900" dirty="0"/>
              <a:t>ggplot2</a:t>
            </a:r>
          </a:p>
          <a:p>
            <a:pPr lvl="1"/>
            <a:r>
              <a:rPr lang="en-US" sz="3600" dirty="0">
                <a:hlinkClick r:id="rId4"/>
              </a:rPr>
              <a:t>http://ggplot2.org</a:t>
            </a:r>
            <a:endParaRPr lang="en-US" sz="3600" dirty="0"/>
          </a:p>
          <a:p>
            <a:pPr lvl="1"/>
            <a:r>
              <a:rPr lang="en-US" sz="3600" dirty="0"/>
              <a:t>Installing</a:t>
            </a:r>
          </a:p>
          <a:p>
            <a:pPr lvl="2"/>
            <a:r>
              <a:rPr lang="en-US" sz="2475" dirty="0" err="1"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2475" dirty="0">
                <a:latin typeface="Courier New" charset="0"/>
                <a:ea typeface="Courier New" charset="0"/>
                <a:cs typeface="Courier New" charset="0"/>
              </a:rPr>
              <a:t>(“ggplot2”)</a:t>
            </a:r>
          </a:p>
          <a:p>
            <a:endParaRPr lang="en-US" sz="2700" dirty="0"/>
          </a:p>
        </p:txBody>
      </p:sp>
      <p:pic>
        <p:nvPicPr>
          <p:cNvPr id="6" name="Picture 2" descr="http://plyr.had.co.nz/pliers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29150" y="3279872"/>
            <a:ext cx="3886200" cy="1442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7157" y="1176338"/>
            <a:ext cx="1428750" cy="19907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88111" y="3167062"/>
            <a:ext cx="203260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Hadley Wickham – R-</a:t>
            </a:r>
            <a:r>
              <a:rPr lang="en-US" sz="1350" dirty="0" err="1"/>
              <a:t>diety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1440964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</a:t>
            </a:r>
            <a:r>
              <a:rPr lang="en-US" dirty="0" err="1"/>
              <a:t>plyr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u="sng" dirty="0"/>
              <a:t>Big benefits!</a:t>
            </a:r>
          </a:p>
          <a:p>
            <a:r>
              <a:rPr lang="en-US" dirty="0"/>
              <a:t>You can </a:t>
            </a:r>
            <a:r>
              <a:rPr lang="en-US" dirty="0" err="1"/>
              <a:t>summarise</a:t>
            </a:r>
            <a:r>
              <a:rPr lang="en-US" dirty="0"/>
              <a:t> your data into a new </a:t>
            </a:r>
            <a:r>
              <a:rPr lang="en-US" dirty="0" err="1"/>
              <a:t>data.frame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can transform your original trial-level data to have the values</a:t>
            </a:r>
          </a:p>
          <a:p>
            <a:pPr lvl="1"/>
            <a:r>
              <a:rPr lang="en-US" dirty="0"/>
              <a:t>Allows you to do stuff with these values in the trial-level frame later!</a:t>
            </a:r>
          </a:p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316798" y="3217417"/>
            <a:ext cx="2904274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subject    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mean_RT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	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sd_RT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1           364.25	163.64</a:t>
            </a:r>
          </a:p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2           307.25	4.57</a:t>
            </a:r>
          </a:p>
        </p:txBody>
      </p:sp>
      <p:sp>
        <p:nvSpPr>
          <p:cNvPr id="10" name="Rectangle 9"/>
          <p:cNvSpPr/>
          <p:nvPr/>
        </p:nvSpPr>
        <p:spPr>
          <a:xfrm>
            <a:off x="5118275" y="943485"/>
            <a:ext cx="2904274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trial  subject    RT </a:t>
            </a:r>
          </a:p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1         1       250</a:t>
            </a:r>
          </a:p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2         1       350</a:t>
            </a:r>
          </a:p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3         1       257</a:t>
            </a:r>
          </a:p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4         1       600</a:t>
            </a:r>
          </a:p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1         2       302</a:t>
            </a:r>
          </a:p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2         2       310</a:t>
            </a:r>
          </a:p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3         2       305</a:t>
            </a:r>
          </a:p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4         2       312</a:t>
            </a:r>
          </a:p>
        </p:txBody>
      </p:sp>
      <p:cxnSp>
        <p:nvCxnSpPr>
          <p:cNvPr id="11" name="Straight Arrow Connector 10"/>
          <p:cNvCxnSpPr>
            <a:endCxn id="9" idx="0"/>
          </p:cNvCxnSpPr>
          <p:nvPr/>
        </p:nvCxnSpPr>
        <p:spPr>
          <a:xfrm>
            <a:off x="5768935" y="2691253"/>
            <a:ext cx="0" cy="526164"/>
          </a:xfrm>
          <a:prstGeom prst="straightConnector1">
            <a:avLst/>
          </a:prstGeom>
          <a:ln w="857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4994335" y="3938519"/>
            <a:ext cx="4053268" cy="21698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350" dirty="0">
                <a:latin typeface="Courier New" pitchFamily="49" charset="0"/>
                <a:cs typeface="Courier New" pitchFamily="49" charset="0"/>
              </a:rPr>
              <a:t>trial  subject    RT		</a:t>
            </a:r>
            <a:r>
              <a:rPr lang="en-US" sz="1350" dirty="0" err="1">
                <a:latin typeface="Courier New" pitchFamily="49" charset="0"/>
                <a:cs typeface="Courier New" pitchFamily="49" charset="0"/>
              </a:rPr>
              <a:t>mean_RT</a:t>
            </a:r>
            <a:r>
              <a:rPr lang="en-US" sz="135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r>
              <a:rPr lang="en-US" sz="1350" dirty="0">
                <a:latin typeface="Courier New" pitchFamily="49" charset="0"/>
                <a:cs typeface="Courier New" pitchFamily="49" charset="0"/>
              </a:rPr>
              <a:t>1         1       250	364.25</a:t>
            </a:r>
          </a:p>
          <a:p>
            <a:r>
              <a:rPr lang="en-US" sz="1350" dirty="0">
                <a:latin typeface="Courier New" pitchFamily="49" charset="0"/>
                <a:cs typeface="Courier New" pitchFamily="49" charset="0"/>
              </a:rPr>
              <a:t>2         1       350	364.25</a:t>
            </a:r>
          </a:p>
          <a:p>
            <a:r>
              <a:rPr lang="en-US" sz="1350" dirty="0">
                <a:latin typeface="Courier New" pitchFamily="49" charset="0"/>
                <a:cs typeface="Courier New" pitchFamily="49" charset="0"/>
              </a:rPr>
              <a:t>3         1       257	364.25</a:t>
            </a:r>
          </a:p>
          <a:p>
            <a:r>
              <a:rPr lang="en-US" sz="1350" dirty="0">
                <a:latin typeface="Courier New" pitchFamily="49" charset="0"/>
                <a:cs typeface="Courier New" pitchFamily="49" charset="0"/>
              </a:rPr>
              <a:t>4         1       600	364.25</a:t>
            </a:r>
          </a:p>
          <a:p>
            <a:r>
              <a:rPr lang="en-US" sz="1350" dirty="0">
                <a:latin typeface="Courier New" pitchFamily="49" charset="0"/>
                <a:cs typeface="Courier New" pitchFamily="49" charset="0"/>
              </a:rPr>
              <a:t>1         2       302	307.25</a:t>
            </a:r>
          </a:p>
          <a:p>
            <a:r>
              <a:rPr lang="en-US" sz="1350" dirty="0">
                <a:latin typeface="Courier New" pitchFamily="49" charset="0"/>
                <a:cs typeface="Courier New" pitchFamily="49" charset="0"/>
              </a:rPr>
              <a:t>2         2       310	307.25</a:t>
            </a:r>
          </a:p>
          <a:p>
            <a:r>
              <a:rPr lang="en-US" sz="1350" dirty="0">
                <a:latin typeface="Courier New" pitchFamily="49" charset="0"/>
                <a:cs typeface="Courier New" pitchFamily="49" charset="0"/>
              </a:rPr>
              <a:t>3         2       305	307.25</a:t>
            </a:r>
          </a:p>
          <a:p>
            <a:r>
              <a:rPr lang="en-US" sz="1350" dirty="0">
                <a:latin typeface="Courier New" pitchFamily="49" charset="0"/>
                <a:cs typeface="Courier New" pitchFamily="49" charset="0"/>
              </a:rPr>
              <a:t>4         2       312	307.25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7734069" y="2674729"/>
            <a:ext cx="8035" cy="1263791"/>
          </a:xfrm>
          <a:prstGeom prst="straightConnector1">
            <a:avLst/>
          </a:prstGeom>
          <a:ln w="857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5309948" y="2715574"/>
            <a:ext cx="995785" cy="3000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sz="1350" dirty="0" err="1"/>
              <a:t>summarise</a:t>
            </a:r>
            <a:r>
              <a:rPr lang="en-US" sz="1350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314682" y="2895691"/>
            <a:ext cx="918393" cy="3000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sz="1350"/>
              <a:t>transform </a:t>
            </a:r>
          </a:p>
        </p:txBody>
      </p:sp>
    </p:spTree>
    <p:extLst>
      <p:ext uri="{BB962C8B-B14F-4D97-AF65-F5344CB8AC3E}">
        <p14:creationId xmlns:p14="http://schemas.microsoft.com/office/powerpoint/2010/main" val="11147264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ea typeface="Courier New" charset="0"/>
                <a:cs typeface="Courier New" charset="0"/>
              </a:rPr>
              <a:t>Summarize the mean number of seconds alcohol is used for each of the companies</a:t>
            </a:r>
          </a:p>
          <a:p>
            <a:pPr marL="0" indent="0">
              <a:buNone/>
            </a:pP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ddply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(data, .(Company),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summarise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mAlcohol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=mean(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Alcohol_Seconds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>
                <a:ea typeface="Courier New" charset="0"/>
                <a:cs typeface="Courier New" charset="0"/>
              </a:rPr>
              <a:t>Compute the mean number of seconds alcohol is used for each of the companies, and add it back to the original dataset</a:t>
            </a:r>
          </a:p>
          <a:p>
            <a:pPr marL="0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ddply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(data, .(Company), transform,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mAlcohol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=mean(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Alcohol_Seconds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6717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reshape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Where </a:t>
            </a:r>
            <a:r>
              <a:rPr lang="en-US" dirty="0" err="1"/>
              <a:t>ddply</a:t>
            </a:r>
            <a:r>
              <a:rPr lang="en-US" dirty="0"/>
              <a:t> executes some operation for each subset of your data</a:t>
            </a:r>
          </a:p>
          <a:p>
            <a:r>
              <a:rPr lang="en-US" dirty="0"/>
              <a:t>Reshape converts between long and wide formats of data</a:t>
            </a:r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1530" y="3353108"/>
            <a:ext cx="5032471" cy="10763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3042048"/>
            <a:ext cx="3497743" cy="1971316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3714293" y="3858220"/>
            <a:ext cx="397236" cy="701"/>
          </a:xfrm>
          <a:prstGeom prst="straightConnector1">
            <a:avLst/>
          </a:prstGeom>
          <a:ln w="857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56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 for </a:t>
            </a:r>
            <a:r>
              <a:rPr lang="en-US" dirty="0" smtClean="0"/>
              <a:t>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Disney Vices</a:t>
            </a:r>
          </a:p>
          <a:p>
            <a:pPr lvl="1"/>
            <a:r>
              <a:rPr lang="en-US" dirty="0"/>
              <a:t>Access here: </a:t>
            </a:r>
            <a:r>
              <a:rPr lang="en-US" dirty="0">
                <a:hlinkClick r:id="rId2"/>
              </a:rPr>
              <a:t>https://goo.gl/iXVuWR</a:t>
            </a:r>
            <a:endParaRPr lang="en-US" dirty="0"/>
          </a:p>
          <a:p>
            <a:pPr lvl="1"/>
            <a:r>
              <a:rPr lang="en-US" dirty="0"/>
              <a:t>Put it somewhere accessible</a:t>
            </a:r>
            <a:br>
              <a:rPr lang="en-US" dirty="0"/>
            </a:br>
            <a:r>
              <a:rPr lang="en-US" dirty="0"/>
              <a:t>Retitle to </a:t>
            </a:r>
            <a:r>
              <a:rPr lang="en-US" dirty="0" err="1"/>
              <a:t>disney_vices.csv</a:t>
            </a:r>
            <a:endParaRPr lang="en-US" dirty="0"/>
          </a:p>
          <a:p>
            <a:pPr lvl="2"/>
            <a:r>
              <a:rPr lang="en-US" dirty="0"/>
              <a:t>Get rid of the “sheet” junk</a:t>
            </a:r>
          </a:p>
        </p:txBody>
      </p:sp>
    </p:spTree>
    <p:extLst>
      <p:ext uri="{BB962C8B-B14F-4D97-AF65-F5344CB8AC3E}">
        <p14:creationId xmlns:p14="http://schemas.microsoft.com/office/powerpoint/2010/main" val="64560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overview</a:t>
            </a:r>
          </a:p>
        </p:txBody>
      </p:sp>
    </p:spTree>
    <p:extLst>
      <p:ext uri="{BB962C8B-B14F-4D97-AF65-F5344CB8AC3E}">
        <p14:creationId xmlns:p14="http://schemas.microsoft.com/office/powerpoint/2010/main" val="1162772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dirty="0" smtClean="0"/>
              <a:t>Opening R</a:t>
            </a:r>
          </a:p>
          <a:p>
            <a:r>
              <a:rPr lang="en-US" dirty="0" smtClean="0"/>
              <a:t>Scripts</a:t>
            </a:r>
            <a:endParaRPr lang="en-US" dirty="0"/>
          </a:p>
          <a:p>
            <a:r>
              <a:rPr lang="en-US" dirty="0"/>
              <a:t>Change directory</a:t>
            </a:r>
          </a:p>
          <a:p>
            <a:r>
              <a:rPr lang="en-US" dirty="0"/>
              <a:t>Using R as a calculator</a:t>
            </a:r>
          </a:p>
          <a:p>
            <a:r>
              <a:rPr lang="en-US" dirty="0"/>
              <a:t>Variable assignment</a:t>
            </a:r>
          </a:p>
          <a:p>
            <a:pPr lvl="1"/>
            <a:r>
              <a:rPr lang="en-US" dirty="0"/>
              <a:t>x &lt;- 4 </a:t>
            </a:r>
          </a:p>
          <a:p>
            <a:pPr lvl="1"/>
            <a:r>
              <a:rPr lang="en-US" dirty="0"/>
              <a:t>x = 4</a:t>
            </a:r>
          </a:p>
          <a:p>
            <a:pPr lvl="1"/>
            <a:r>
              <a:rPr lang="en-US" dirty="0"/>
              <a:t>+ - / *</a:t>
            </a:r>
          </a:p>
          <a:p>
            <a:pPr lvl="1"/>
            <a:r>
              <a:rPr lang="en-US" dirty="0"/>
              <a:t>head()</a:t>
            </a:r>
          </a:p>
          <a:p>
            <a:r>
              <a:rPr lang="en-US" dirty="0"/>
              <a:t>Getting help</a:t>
            </a:r>
          </a:p>
          <a:p>
            <a:r>
              <a:rPr lang="en-US" dirty="0"/>
              <a:t>Reading data into and out of R</a:t>
            </a:r>
          </a:p>
          <a:p>
            <a:pPr lvl="1"/>
            <a:r>
              <a:rPr lang="en-US" dirty="0" err="1"/>
              <a:t>read.csv</a:t>
            </a:r>
            <a:endParaRPr lang="en-US" dirty="0"/>
          </a:p>
          <a:p>
            <a:pPr lvl="1"/>
            <a:r>
              <a:rPr lang="en-US" dirty="0" err="1"/>
              <a:t>write.csv</a:t>
            </a:r>
            <a:endParaRPr lang="en-US" dirty="0"/>
          </a:p>
          <a:p>
            <a:r>
              <a:rPr lang="en-US" dirty="0"/>
              <a:t>Referencing data</a:t>
            </a:r>
          </a:p>
          <a:p>
            <a:r>
              <a:rPr lang="en-US" dirty="0"/>
              <a:t>Packages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812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Opening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6393" y="1690688"/>
            <a:ext cx="3858658" cy="4357571"/>
          </a:xfrm>
        </p:spPr>
        <p:txBody>
          <a:bodyPr>
            <a:normAutofit/>
          </a:bodyPr>
          <a:lstStyle/>
          <a:p>
            <a:r>
              <a:rPr lang="en-US" dirty="0"/>
              <a:t>Double-click the R icon</a:t>
            </a:r>
          </a:p>
          <a:p>
            <a:endParaRPr lang="en-US" dirty="0"/>
          </a:p>
          <a:p>
            <a:r>
              <a:rPr lang="en-US" dirty="0"/>
              <a:t>You are now looking at the </a:t>
            </a:r>
            <a:r>
              <a:rPr lang="en-US" u="sng" dirty="0"/>
              <a:t>R console</a:t>
            </a:r>
          </a:p>
          <a:p>
            <a:endParaRPr lang="en-US" u="sng" dirty="0"/>
          </a:p>
          <a:p>
            <a:r>
              <a:rPr lang="en-US" dirty="0"/>
              <a:t>Try some basic operations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133172" y="1894902"/>
            <a:ext cx="338217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Protips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Up arrow key to get history</a:t>
            </a:r>
          </a:p>
          <a:p>
            <a:endParaRPr lang="en-US" dirty="0"/>
          </a:p>
          <a:p>
            <a:r>
              <a:rPr lang="en-US" dirty="0"/>
              <a:t>Tab completion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256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 scripts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Scripts</a:t>
            </a:r>
          </a:p>
          <a:p>
            <a:pPr lvl="1"/>
            <a:r>
              <a:rPr lang="en-US" dirty="0" smtClean="0"/>
              <a:t>Text file where you store commands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Reproducible, can be run again and again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Can be repurposed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File </a:t>
            </a:r>
            <a:r>
              <a:rPr lang="en-US" dirty="0" smtClean="0">
                <a:sym typeface="Wingdings"/>
              </a:rPr>
              <a:t> New File  R Script</a:t>
            </a:r>
          </a:p>
          <a:p>
            <a:pPr lvl="2"/>
            <a:r>
              <a:rPr lang="en-US" dirty="0" smtClean="0">
                <a:sym typeface="Wingdings"/>
              </a:rPr>
              <a:t>Save it somewhere</a:t>
            </a:r>
          </a:p>
          <a:p>
            <a:pPr lvl="2"/>
            <a:endParaRPr lang="en-US" dirty="0">
              <a:sym typeface="Wingdings"/>
            </a:endParaRPr>
          </a:p>
          <a:p>
            <a:pPr lvl="2"/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Comments (#) vs commands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455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First </a:t>
            </a:r>
            <a:r>
              <a:rPr lang="en-US" sz="4000" dirty="0" smtClean="0"/>
              <a:t>things first: changing directory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95967"/>
            <a:ext cx="7886700" cy="217349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Before doing anything serious in R, you want to change your directory</a:t>
            </a:r>
          </a:p>
          <a:p>
            <a:pPr lvl="1"/>
            <a:r>
              <a:rPr lang="en-US" dirty="0" err="1"/>
              <a:t>setwd</a:t>
            </a:r>
            <a:r>
              <a:rPr lang="en-US" dirty="0"/>
              <a:t>(“/Users/</a:t>
            </a:r>
            <a:r>
              <a:rPr lang="en-US" dirty="0" err="1"/>
              <a:t>jason</a:t>
            </a:r>
            <a:r>
              <a:rPr lang="en-US" dirty="0"/>
              <a:t>/Desktop”)</a:t>
            </a:r>
          </a:p>
          <a:p>
            <a:pPr lvl="1"/>
            <a:r>
              <a:rPr lang="en-US" dirty="0"/>
              <a:t>The directory is the file location in which you will be saving scripts/data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Also, if you are importing files to R, this is where R will be looking for them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69465"/>
            <a:ext cx="9144000" cy="345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2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functions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9557105"/>
              </p:ext>
            </p:extLst>
          </p:nvPr>
        </p:nvGraphicFramePr>
        <p:xfrm>
          <a:off x="628650" y="1911281"/>
          <a:ext cx="7886699" cy="3201594"/>
        </p:xfrm>
        <a:graphic>
          <a:graphicData uri="http://schemas.openxmlformats.org/drawingml/2006/table">
            <a:tbl>
              <a:tblPr/>
              <a:tblGrid>
                <a:gridCol w="132939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07467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12589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356738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28340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Function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Description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Example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Explanation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5285">
                <a:tc>
                  <a:txBody>
                    <a:bodyPr/>
                    <a:lstStyle/>
                    <a:p>
                      <a:pPr algn="l" fontAlgn="b"/>
                      <a:r>
                        <a:rPr lang="hr-H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&lt;-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Assign what is to the right of the arrow to whatever is left of the arrow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x &lt;- 4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x gets 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528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=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Assign what is to the right of the = to whatever is left of the =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x = 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x gets 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8340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+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Sum/add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30 + 2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30 plus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28340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Subtract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30 - 2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u-H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30 minus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28340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*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Multiply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30*2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30 times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283409">
                <a:tc>
                  <a:txBody>
                    <a:bodyPr/>
                    <a:lstStyle/>
                    <a:p>
                      <a:pPr algn="l" fontAlgn="b"/>
                      <a:r>
                        <a:rPr lang="bg-BG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/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Divide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bg-BG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30/2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30 divided by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7528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c()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Concatenate several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things together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c(3,8,15,4)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r-H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3, 8, 15, 4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7528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mean()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Take the mean (average) of all values in a vector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mean(c(3,8,15,4))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r-H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(3+8+15+4)/4 = 7.5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283409">
                <a:tc>
                  <a:txBody>
                    <a:bodyPr/>
                    <a:lstStyle/>
                    <a:p>
                      <a:pPr algn="l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sd()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Take the standard deviation of all values in a vector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sd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(c(3,8,15,4)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4544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get help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?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function_here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?mean</a:t>
            </a:r>
          </a:p>
          <a:p>
            <a:endParaRPr lang="en-US" dirty="0"/>
          </a:p>
          <a:p>
            <a:r>
              <a:rPr lang="en-US" dirty="0"/>
              <a:t>Jason's preferred method</a:t>
            </a:r>
          </a:p>
          <a:p>
            <a:pPr lvl="1"/>
            <a:r>
              <a:rPr lang="en-US" dirty="0"/>
              <a:t>Google your problem with "r-project" somewhere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r-project repeated measures </a:t>
            </a:r>
            <a:r>
              <a:rPr lang="en-US" dirty="0" err="1"/>
              <a:t>anova</a:t>
            </a:r>
            <a:endParaRPr lang="en-US" dirty="0"/>
          </a:p>
          <a:p>
            <a:pPr lvl="2"/>
            <a:r>
              <a:rPr lang="en-US" dirty="0"/>
              <a:t>r-project change column names using </a:t>
            </a:r>
            <a:r>
              <a:rPr lang="en-US" dirty="0" err="1"/>
              <a:t>ddply</a:t>
            </a:r>
            <a:endParaRPr lang="en-US" dirty="0"/>
          </a:p>
          <a:p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864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</TotalTime>
  <Words>923</Words>
  <Application>Microsoft Macintosh PowerPoint</Application>
  <PresentationFormat>On-screen Show (4:3)</PresentationFormat>
  <Paragraphs>263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Calibri Light</vt:lpstr>
      <vt:lpstr>Courier New</vt:lpstr>
      <vt:lpstr>Wingdings</vt:lpstr>
      <vt:lpstr>Arial</vt:lpstr>
      <vt:lpstr>Office Theme</vt:lpstr>
      <vt:lpstr>R programming for beginners</vt:lpstr>
      <vt:lpstr>Datasets for this section</vt:lpstr>
      <vt:lpstr>Using R</vt:lpstr>
      <vt:lpstr>Outline</vt:lpstr>
      <vt:lpstr>Opening R</vt:lpstr>
      <vt:lpstr>Making scripts</vt:lpstr>
      <vt:lpstr>First things first: changing directory</vt:lpstr>
      <vt:lpstr>Basic functions</vt:lpstr>
      <vt:lpstr>Where to get help</vt:lpstr>
      <vt:lpstr>Reading data into and out of R</vt:lpstr>
      <vt:lpstr>A word on data types</vt:lpstr>
      <vt:lpstr>Checking the import went okay</vt:lpstr>
      <vt:lpstr>Referencing data</vt:lpstr>
      <vt:lpstr>Performing some operations using subsets</vt:lpstr>
      <vt:lpstr>The package</vt:lpstr>
      <vt:lpstr>Useful Packages</vt:lpstr>
      <vt:lpstr>Benefits of plyr</vt:lpstr>
      <vt:lpstr>PowerPoint Presentation</vt:lpstr>
      <vt:lpstr>Benefits of reshape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Gullifer</dc:creator>
  <cp:lastModifiedBy>Jason Gullifer</cp:lastModifiedBy>
  <cp:revision>9</cp:revision>
  <dcterms:created xsi:type="dcterms:W3CDTF">2016-09-21T19:03:04Z</dcterms:created>
  <dcterms:modified xsi:type="dcterms:W3CDTF">2016-09-21T19:31:36Z</dcterms:modified>
</cp:coreProperties>
</file>

<file path=docProps/thumbnail.jpeg>
</file>